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62" r:id="rId6"/>
    <p:sldId id="263" r:id="rId7"/>
    <p:sldId id="267" r:id="rId8"/>
    <p:sldId id="258" r:id="rId9"/>
    <p:sldId id="265" r:id="rId10"/>
    <p:sldId id="266" r:id="rId11"/>
    <p:sldId id="259" r:id="rId12"/>
  </p:sldIdLst>
  <p:sldSz cx="9144000" cy="5143500" type="screen16x9"/>
  <p:notesSz cx="6858000" cy="9144000"/>
  <p:embeddedFontLst>
    <p:embeddedFont>
      <p:font typeface="Livvic" pitchFamily="2" charset="77"/>
      <p:regular r:id="rId14"/>
      <p:bold r:id="rId15"/>
      <p:italic r:id="rId16"/>
      <p:boldItalic r:id="rId17"/>
    </p:embeddedFont>
    <p:embeddedFont>
      <p:font typeface="Open Sans Light" panose="020F0502020204030204" pitchFamily="34" charset="0"/>
      <p:regular r:id="rId18"/>
      <p:italic r:id="rId19"/>
    </p:embeddedFont>
    <p:embeddedFont>
      <p:font typeface="Quattrocento Sans" panose="020B0502050000020003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IIWMpVs+Bp9VMktfwKAuLk2/m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8237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0844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102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44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 descr="BuildYourStartU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avLst/>
            <a:gdLst/>
            <a:ahLst/>
            <a:cxnLst/>
            <a:rect l="l" t="t" r="r" b="b"/>
            <a:pathLst>
              <a:path w="5706412" h="6858000" extrusionOk="0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avLst/>
            <a:gdLst/>
            <a:ahLst/>
            <a:cxnLst/>
            <a:rect l="l" t="t" r="r" b="b"/>
            <a:pathLst>
              <a:path w="4764743" h="6858000" extrusionOk="0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CUSTOM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 Slide">
  <p:cSld name="4_Content Slide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avLst/>
            <a:gdLst/>
            <a:ahLst/>
            <a:cxnLst/>
            <a:rect l="l" t="t" r="r" b="b"/>
            <a:pathLst>
              <a:path w="12192001" h="544755" extrusionOk="0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2">
  <p:cSld name="CUSTOM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l="1709" t="6161" r="29" b="109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/>
          <p:nvPr/>
        </p:nvSpPr>
        <p:spPr>
          <a:xfrm rot="10800000">
            <a:off x="177810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588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7" name="Google Shape;37;p11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506562" y="3021184"/>
            <a:ext cx="4828836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sz="2400" b="1" dirty="0"/>
              <a:t>German </a:t>
            </a:r>
            <a:r>
              <a:rPr lang="de-DE" sz="2400" b="1" dirty="0" err="1"/>
              <a:t>charging</a:t>
            </a:r>
            <a:r>
              <a:rPr lang="de-DE" sz="2400" b="1" dirty="0"/>
              <a:t> </a:t>
            </a:r>
            <a:r>
              <a:rPr lang="de-DE" sz="2400" b="1" dirty="0" err="1"/>
              <a:t>infrastructure</a:t>
            </a:r>
            <a:r>
              <a:rPr lang="de-DE" sz="2400" b="1" dirty="0"/>
              <a:t> </a:t>
            </a:r>
            <a:r>
              <a:rPr lang="de-DE" sz="2400" b="1" dirty="0" err="1"/>
              <a:t>for</a:t>
            </a:r>
            <a:r>
              <a:rPr lang="de-DE" sz="2400" b="1" dirty="0"/>
              <a:t> </a:t>
            </a:r>
            <a:r>
              <a:rPr lang="de-DE" sz="2400" b="1" dirty="0" err="1"/>
              <a:t>electric</a:t>
            </a:r>
            <a:r>
              <a:rPr lang="de-DE" sz="2400" b="1" dirty="0"/>
              <a:t> </a:t>
            </a:r>
            <a:r>
              <a:rPr lang="de-DE" sz="2400" b="1" dirty="0" err="1"/>
              <a:t>cars</a:t>
            </a:r>
            <a:r>
              <a:rPr lang="de-DE" sz="2400" b="1" dirty="0"/>
              <a:t>: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1800" b="1" dirty="0"/>
              <a:t>Trends and Potential </a:t>
            </a:r>
            <a:r>
              <a:rPr lang="de-DE" sz="1800" b="1" dirty="0" err="1"/>
              <a:t>for</a:t>
            </a:r>
            <a:r>
              <a:rPr lang="de-DE" sz="1800" b="1" dirty="0"/>
              <a:t> </a:t>
            </a:r>
            <a:r>
              <a:rPr lang="de-DE" sz="1800" b="1" dirty="0" err="1"/>
              <a:t>Improvement</a:t>
            </a:r>
            <a:endParaRPr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DA77C-AF2E-CED1-93C2-662AF5940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provider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0D1E6D-97A1-AB3A-1885-5C7660D1CA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points per year – trend top 5 provider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104DFD-58DE-2F09-7F0F-02CBCCB9A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1C323E5-CF10-8C31-BEEF-988EA35BC9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0"/>
          <a:stretch/>
        </p:blipFill>
        <p:spPr bwMode="auto">
          <a:xfrm>
            <a:off x="628153" y="960951"/>
            <a:ext cx="7887694" cy="4036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187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1717682" y="2155399"/>
            <a:ext cx="7056300" cy="70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dirty="0" err="1"/>
              <a:t>Thanks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dirty="0"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7" name="Titel 4">
            <a:extLst>
              <a:ext uri="{FF2B5EF4-FFF2-40B4-BE49-F238E27FC236}">
                <a16:creationId xmlns:a16="http://schemas.microsoft.com/office/drawing/2014/main" id="{8CFBE0B4-B647-4336-49C8-A784F66933D8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2015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4E187250-B077-3984-8755-92784CECA7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3" t="12346" r="20371" b="11359"/>
          <a:stretch/>
        </p:blipFill>
        <p:spPr>
          <a:xfrm>
            <a:off x="2670175" y="11123"/>
            <a:ext cx="3803650" cy="51212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EAB9835F-9C82-8C4A-48E8-100AB993BA3C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2017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4E59077-09E7-3D5D-9C3E-E51BC39D95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3" t="12346" r="20371" b="11359"/>
          <a:stretch/>
        </p:blipFill>
        <p:spPr>
          <a:xfrm>
            <a:off x="2669601" y="10350"/>
            <a:ext cx="3804798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2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BB518ED-2968-5B5F-761D-1266E9D087DE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DBAA742-A28F-8267-8917-EACEEF085C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39" t="12346" r="20246" b="11112"/>
          <a:stretch/>
        </p:blipFill>
        <p:spPr>
          <a:xfrm>
            <a:off x="2667475" y="10350"/>
            <a:ext cx="3809050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42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68FDDC6-1793-3939-DFC1-CAA886B0C2E4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2021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3595E9B-6835-8620-958A-832042B698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40" t="12469" r="20370" b="11234"/>
          <a:stretch/>
        </p:blipFill>
        <p:spPr>
          <a:xfrm>
            <a:off x="2665457" y="10350"/>
            <a:ext cx="3813087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53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9D907F4-4340-498E-C80A-98DF79E2ED4A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2023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0D73E5B-345A-41BF-A733-352487C7B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39" t="12469" r="20247" b="11111"/>
          <a:stretch/>
        </p:blipFill>
        <p:spPr>
          <a:xfrm>
            <a:off x="2664399" y="10350"/>
            <a:ext cx="3815203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8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A2FBCE2-7277-9FC1-2A64-AE51EA1649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10" name="Bildschirmaufzeichnung 9">
            <a:hlinkClick r:id="" action="ppaction://media"/>
            <a:extLst>
              <a:ext uri="{FF2B5EF4-FFF2-40B4-BE49-F238E27FC236}">
                <a16:creationId xmlns:a16="http://schemas.microsoft.com/office/drawing/2014/main" id="{7BA83D6C-EEDB-D98B-3485-A96A6604574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81.23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3550" y="0"/>
            <a:ext cx="5168900" cy="5123046"/>
          </a:xfrm>
          <a:prstGeom prst="rect">
            <a:avLst/>
          </a:prstGeom>
        </p:spPr>
      </p:pic>
      <p:sp>
        <p:nvSpPr>
          <p:cNvPr id="11" name="Titel 4">
            <a:extLst>
              <a:ext uri="{FF2B5EF4-FFF2-40B4-BE49-F238E27FC236}">
                <a16:creationId xmlns:a16="http://schemas.microsoft.com/office/drawing/2014/main" id="{345745FF-F7F3-C6DD-8ECF-56917CD8BEC4}"/>
              </a:ext>
            </a:extLst>
          </p:cNvPr>
          <p:cNvSpPr txBox="1">
            <a:spLocks/>
          </p:cNvSpPr>
          <p:nvPr/>
        </p:nvSpPr>
        <p:spPr>
          <a:xfrm>
            <a:off x="217993" y="221988"/>
            <a:ext cx="1812551" cy="71781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Interactive Heatmap</a:t>
            </a:r>
          </a:p>
        </p:txBody>
      </p:sp>
    </p:spTree>
    <p:extLst>
      <p:ext uri="{BB962C8B-B14F-4D97-AF65-F5344CB8AC3E}">
        <p14:creationId xmlns:p14="http://schemas.microsoft.com/office/powerpoint/2010/main" val="373083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7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04B3757-C043-542B-9A09-D6248710B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30" y="931614"/>
            <a:ext cx="6558322" cy="421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Pareto Chart 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r>
              <a:rPr lang="de-DE" dirty="0"/>
              <a:t>20%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providers</a:t>
            </a:r>
            <a:r>
              <a:rPr lang="de-DE" dirty="0"/>
              <a:t> (290)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80%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total network</a:t>
            </a:r>
            <a:endParaRPr dirty="0"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48EAA4-6824-A0F2-04E1-010910C7D3C7}"/>
              </a:ext>
            </a:extLst>
          </p:cNvPr>
          <p:cNvCxnSpPr>
            <a:cxnSpLocks/>
          </p:cNvCxnSpPr>
          <p:nvPr/>
        </p:nvCxnSpPr>
        <p:spPr>
          <a:xfrm flipV="1">
            <a:off x="2576222" y="1295564"/>
            <a:ext cx="0" cy="263188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D869F7B-67DA-C71E-198D-9A1C1360A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4770" y="2893409"/>
            <a:ext cx="887176" cy="1432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9FC3611-3F5A-80FF-DF23-FF2B98546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81" y="1015778"/>
            <a:ext cx="6400800" cy="3689683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54C661CD-4B37-CEAF-B8DF-31C1D95A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E03B190F-06AB-C56A-25E8-763D342E0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stations until 2028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2392A76-BA5F-A37E-F3F2-249D8D3746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491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74</Words>
  <Application>Microsoft Macintosh PowerPoint</Application>
  <PresentationFormat>On-screen Show (16:9)</PresentationFormat>
  <Paragraphs>24</Paragraphs>
  <Slides>11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Open Sans Light</vt:lpstr>
      <vt:lpstr>Livvic</vt:lpstr>
      <vt:lpstr>Arial</vt:lpstr>
      <vt:lpstr>Quattrocento Sans</vt:lpstr>
      <vt:lpstr>Simple Light</vt:lpstr>
      <vt:lpstr>German charging infrastructure for electric cars:   Trends and Potential for Improvement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Pareto Chart </vt:lpstr>
      <vt:lpstr>Projection</vt:lpstr>
      <vt:lpstr>Main provider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title</dc:title>
  <dc:creator>Mai</dc:creator>
  <cp:lastModifiedBy>Adriana Morales</cp:lastModifiedBy>
  <cp:revision>7</cp:revision>
  <dcterms:modified xsi:type="dcterms:W3CDTF">2024-03-18T21:51:45Z</dcterms:modified>
</cp:coreProperties>
</file>